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F08EE-77DB-4E90-878E-5DD82A9B018A}" type="datetimeFigureOut">
              <a:rPr lang="es-PE" smtClean="0"/>
              <a:pPr/>
              <a:t>06/09/2012</a:t>
            </a:fld>
            <a:endParaRPr lang="es-PE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5B6F2-AFE0-401E-976B-EBDEE1258D58}" type="slidenum">
              <a:rPr lang="es-PE" smtClean="0"/>
              <a:pPr/>
              <a:t>‹#›</a:t>
            </a:fld>
            <a:endParaRPr lang="es-P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F08EE-77DB-4E90-878E-5DD82A9B018A}" type="datetimeFigureOut">
              <a:rPr lang="es-PE" smtClean="0"/>
              <a:pPr/>
              <a:t>06/09/2012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5B6F2-AFE0-401E-976B-EBDEE1258D58}" type="slidenum">
              <a:rPr lang="es-PE" smtClean="0"/>
              <a:pPr/>
              <a:t>‹#›</a:t>
            </a:fld>
            <a:endParaRPr lang="es-P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F08EE-77DB-4E90-878E-5DD82A9B018A}" type="datetimeFigureOut">
              <a:rPr lang="es-PE" smtClean="0"/>
              <a:pPr/>
              <a:t>06/09/2012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5B6F2-AFE0-401E-976B-EBDEE1258D58}" type="slidenum">
              <a:rPr lang="es-PE" smtClean="0"/>
              <a:pPr/>
              <a:t>‹#›</a:t>
            </a:fld>
            <a:endParaRPr lang="es-P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F08EE-77DB-4E90-878E-5DD82A9B018A}" type="datetimeFigureOut">
              <a:rPr lang="es-PE" smtClean="0"/>
              <a:pPr/>
              <a:t>06/09/2012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5B6F2-AFE0-401E-976B-EBDEE1258D58}" type="slidenum">
              <a:rPr lang="es-PE" smtClean="0"/>
              <a:pPr/>
              <a:t>‹#›</a:t>
            </a:fld>
            <a:endParaRPr lang="es-P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F08EE-77DB-4E90-878E-5DD82A9B018A}" type="datetimeFigureOut">
              <a:rPr lang="es-PE" smtClean="0"/>
              <a:pPr/>
              <a:t>06/09/2012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5B6F2-AFE0-401E-976B-EBDEE1258D58}" type="slidenum">
              <a:rPr lang="es-PE" smtClean="0"/>
              <a:pPr/>
              <a:t>‹#›</a:t>
            </a:fld>
            <a:endParaRPr lang="es-P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F08EE-77DB-4E90-878E-5DD82A9B018A}" type="datetimeFigureOut">
              <a:rPr lang="es-PE" smtClean="0"/>
              <a:pPr/>
              <a:t>06/09/2012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5B6F2-AFE0-401E-976B-EBDEE1258D58}" type="slidenum">
              <a:rPr lang="es-PE" smtClean="0"/>
              <a:pPr/>
              <a:t>‹#›</a:t>
            </a:fld>
            <a:endParaRPr lang="es-P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F08EE-77DB-4E90-878E-5DD82A9B018A}" type="datetimeFigureOut">
              <a:rPr lang="es-PE" smtClean="0"/>
              <a:pPr/>
              <a:t>06/09/2012</a:t>
            </a:fld>
            <a:endParaRPr lang="es-P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5B6F2-AFE0-401E-976B-EBDEE1258D58}" type="slidenum">
              <a:rPr lang="es-PE" smtClean="0"/>
              <a:pPr/>
              <a:t>‹#›</a:t>
            </a:fld>
            <a:endParaRPr lang="es-P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F08EE-77DB-4E90-878E-5DD82A9B018A}" type="datetimeFigureOut">
              <a:rPr lang="es-PE" smtClean="0"/>
              <a:pPr/>
              <a:t>06/09/2012</a:t>
            </a:fld>
            <a:endParaRPr lang="es-P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5B6F2-AFE0-401E-976B-EBDEE1258D58}" type="slidenum">
              <a:rPr lang="es-PE" smtClean="0"/>
              <a:pPr/>
              <a:t>‹#›</a:t>
            </a:fld>
            <a:endParaRPr lang="es-P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F08EE-77DB-4E90-878E-5DD82A9B018A}" type="datetimeFigureOut">
              <a:rPr lang="es-PE" smtClean="0"/>
              <a:pPr/>
              <a:t>06/09/2012</a:t>
            </a:fld>
            <a:endParaRPr lang="es-P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5B6F2-AFE0-401E-976B-EBDEE1258D58}" type="slidenum">
              <a:rPr lang="es-PE" smtClean="0"/>
              <a:pPr/>
              <a:t>‹#›</a:t>
            </a:fld>
            <a:endParaRPr lang="es-P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F08EE-77DB-4E90-878E-5DD82A9B018A}" type="datetimeFigureOut">
              <a:rPr lang="es-PE" smtClean="0"/>
              <a:pPr/>
              <a:t>06/09/2012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5B6F2-AFE0-401E-976B-EBDEE1258D58}" type="slidenum">
              <a:rPr lang="es-PE" smtClean="0"/>
              <a:pPr/>
              <a:t>‹#›</a:t>
            </a:fld>
            <a:endParaRPr lang="es-P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F08EE-77DB-4E90-878E-5DD82A9B018A}" type="datetimeFigureOut">
              <a:rPr lang="es-PE" smtClean="0"/>
              <a:pPr/>
              <a:t>06/09/2012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A05B6F2-AFE0-401E-976B-EBDEE1258D58}" type="slidenum">
              <a:rPr lang="es-PE" smtClean="0"/>
              <a:pPr/>
              <a:t>‹#›</a:t>
            </a:fld>
            <a:endParaRPr lang="es-P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BCF08EE-77DB-4E90-878E-5DD82A9B018A}" type="datetimeFigureOut">
              <a:rPr lang="es-PE" smtClean="0"/>
              <a:pPr/>
              <a:t>06/09/2012</a:t>
            </a:fld>
            <a:endParaRPr lang="es-PE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A05B6F2-AFE0-401E-976B-EBDEE1258D58}" type="slidenum">
              <a:rPr lang="es-PE" smtClean="0"/>
              <a:pPr/>
              <a:t>‹#›</a:t>
            </a:fld>
            <a:endParaRPr lang="es-PE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aithaliveresources.org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PE" dirty="0" smtClean="0"/>
              <a:t>Como </a:t>
            </a:r>
            <a:r>
              <a:rPr lang="es-PE" dirty="0" smtClean="0"/>
              <a:t>Involucrar </a:t>
            </a:r>
            <a:r>
              <a:rPr lang="es-PE" dirty="0" smtClean="0"/>
              <a:t>a Niños con necesidades  Especiales</a:t>
            </a:r>
            <a:endParaRPr lang="es-P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PE" dirty="0" smtClean="0"/>
              <a:t>Certificación de Liderazgo En el MI</a:t>
            </a:r>
          </a:p>
          <a:p>
            <a:r>
              <a:rPr lang="es-PE" smtClean="0"/>
              <a:t>Nivel </a:t>
            </a:r>
            <a:r>
              <a:rPr lang="es-PE" smtClean="0"/>
              <a:t>IV, </a:t>
            </a:r>
            <a:r>
              <a:rPr lang="es-PE" smtClean="0"/>
              <a:t>Curso </a:t>
            </a:r>
            <a:r>
              <a:rPr lang="es-PE" smtClean="0"/>
              <a:t>#8</a:t>
            </a:r>
            <a:endParaRPr lang="es-P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8200" y="4038600"/>
            <a:ext cx="3886200" cy="2586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72637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33400"/>
            <a:ext cx="8534400" cy="5943600"/>
          </a:xfrm>
        </p:spPr>
        <p:txBody>
          <a:bodyPr/>
          <a:lstStyle/>
          <a:p>
            <a:pPr marL="0" indent="0">
              <a:buNone/>
            </a:pPr>
            <a:r>
              <a:rPr lang="es-MX" b="1" dirty="0"/>
              <a:t>Discapacidad física</a:t>
            </a:r>
            <a:endParaRPr lang="en-US" dirty="0"/>
          </a:p>
          <a:p>
            <a:pPr lvl="1"/>
            <a:endParaRPr lang="es-MX" dirty="0" smtClean="0"/>
          </a:p>
          <a:p>
            <a:pPr lvl="1"/>
            <a:r>
              <a:rPr lang="es-MX" dirty="0" smtClean="0"/>
              <a:t>Una </a:t>
            </a:r>
            <a:r>
              <a:rPr lang="es-MX" dirty="0"/>
              <a:t>variedad de afecciones y enfermedades que generalmente se presentan en el nacimiento o como resultado de una lesión.</a:t>
            </a:r>
            <a:endParaRPr lang="en-US" dirty="0"/>
          </a:p>
          <a:p>
            <a:pPr lvl="1"/>
            <a:r>
              <a:rPr lang="es-MX" dirty="0"/>
              <a:t>Es importante trabajar con la familia para conocer las necesidades específicas.</a:t>
            </a:r>
            <a:endParaRPr lang="en-US" dirty="0"/>
          </a:p>
          <a:p>
            <a:pPr lvl="1"/>
            <a:r>
              <a:rPr lang="es-MX" dirty="0"/>
              <a:t>Provea un ambiente físico seguro y de estímulo para que el niño sea independiente.</a:t>
            </a:r>
            <a:endParaRPr lang="en-US" dirty="0"/>
          </a:p>
          <a:p>
            <a:pPr marL="365760" lvl="1" indent="0">
              <a:buNone/>
            </a:pPr>
            <a:endParaRPr lang="es-P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29400" y="4267200"/>
            <a:ext cx="2019300" cy="202464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400" y="4419600"/>
            <a:ext cx="2200275" cy="2027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265680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33400"/>
            <a:ext cx="8458200" cy="6019800"/>
          </a:xfrm>
        </p:spPr>
        <p:txBody>
          <a:bodyPr/>
          <a:lstStyle/>
          <a:p>
            <a:pPr marL="0" indent="0">
              <a:buNone/>
            </a:pPr>
            <a:r>
              <a:rPr lang="es-MX" b="1" dirty="0"/>
              <a:t>Manejo de la discapacidad física</a:t>
            </a:r>
            <a:endParaRPr lang="en-US" dirty="0"/>
          </a:p>
          <a:p>
            <a:pPr lvl="1"/>
            <a:endParaRPr lang="es-MX" dirty="0" smtClean="0"/>
          </a:p>
          <a:p>
            <a:pPr lvl="1"/>
            <a:r>
              <a:rPr lang="es-MX" dirty="0" smtClean="0"/>
              <a:t>Los </a:t>
            </a:r>
            <a:r>
              <a:rPr lang="es-MX" dirty="0"/>
              <a:t>niños más grandes pueden sentirse cohibidos para hablar o hacer preguntas acerca de alguna discapacidad física </a:t>
            </a:r>
            <a:endParaRPr lang="en-US" dirty="0"/>
          </a:p>
          <a:p>
            <a:pPr lvl="1"/>
            <a:r>
              <a:rPr lang="es-MX" dirty="0"/>
              <a:t>Ayúdeles a sentirse lo suficientemente cómodos para romper las barreras.</a:t>
            </a:r>
            <a:endParaRPr lang="en-US" dirty="0"/>
          </a:p>
          <a:p>
            <a:pPr lvl="1"/>
            <a:r>
              <a:rPr lang="es-MX" dirty="0"/>
              <a:t>Fomente en el niño con alguna discapacidad que se convierta en un experto al ayudar a entender a otros.</a:t>
            </a:r>
            <a:endParaRPr lang="en-US" dirty="0"/>
          </a:p>
          <a:p>
            <a:pPr lvl="1"/>
            <a:r>
              <a:rPr lang="es-MX" dirty="0"/>
              <a:t>Cada niño puede experimentar el amor </a:t>
            </a:r>
            <a:r>
              <a:rPr lang="es-MX" dirty="0" err="1"/>
              <a:t>incondicioinal</a:t>
            </a:r>
            <a:r>
              <a:rPr lang="es-MX" dirty="0"/>
              <a:t> de Dios mediante su fe en acción.</a:t>
            </a:r>
            <a:endParaRPr lang="en-US" dirty="0"/>
          </a:p>
          <a:p>
            <a:pPr marL="365760" lvl="1" indent="0">
              <a:buNone/>
            </a:pPr>
            <a:endParaRPr lang="es-P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62800" y="4800600"/>
            <a:ext cx="1113906" cy="17137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5775" y="5029200"/>
            <a:ext cx="2381250" cy="1638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944639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33400"/>
            <a:ext cx="8610600" cy="60198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err="1"/>
              <a:t>Más</a:t>
            </a:r>
            <a:r>
              <a:rPr lang="en-US" b="1" dirty="0"/>
              <a:t> </a:t>
            </a:r>
            <a:r>
              <a:rPr lang="en-US" b="1" dirty="0" err="1"/>
              <a:t>consejos</a:t>
            </a:r>
            <a:r>
              <a:rPr lang="en-US" b="1" dirty="0"/>
              <a:t> . . .</a:t>
            </a:r>
            <a:endParaRPr lang="en-US" dirty="0"/>
          </a:p>
          <a:p>
            <a:pPr lvl="1"/>
            <a:endParaRPr lang="es-MX" dirty="0" smtClean="0"/>
          </a:p>
          <a:p>
            <a:pPr lvl="1"/>
            <a:r>
              <a:rPr lang="es-MX" dirty="0" smtClean="0"/>
              <a:t>Haga </a:t>
            </a:r>
            <a:r>
              <a:rPr lang="es-MX" dirty="0"/>
              <a:t>ampliaciones del material visual y utilice lenguaje de señas para algunos de los cantos.</a:t>
            </a:r>
            <a:endParaRPr lang="en-US" dirty="0"/>
          </a:p>
          <a:p>
            <a:pPr lvl="1"/>
            <a:r>
              <a:rPr lang="es-MX" dirty="0"/>
              <a:t>Esté al tanto de las alergias por alimentos cuando se sirvan aperitivos.</a:t>
            </a:r>
            <a:endParaRPr lang="en-US" dirty="0"/>
          </a:p>
          <a:p>
            <a:pPr lvl="1"/>
            <a:r>
              <a:rPr lang="es-MX" dirty="0"/>
              <a:t>Pida a alguien que haga una demostración de cómo funciona una silla de ruedas para satisfacer la curiosidad de los niños.</a:t>
            </a:r>
            <a:endParaRPr lang="en-US" dirty="0"/>
          </a:p>
          <a:p>
            <a:pPr marL="365760" lvl="1" indent="0">
              <a:buNone/>
            </a:pPr>
            <a:endParaRPr lang="es-P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52800" y="3962400"/>
            <a:ext cx="2298700" cy="2688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034804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33400"/>
            <a:ext cx="8382000" cy="59436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err="1"/>
              <a:t>Herramienta</a:t>
            </a:r>
            <a:r>
              <a:rPr lang="en-US" b="1" dirty="0"/>
              <a:t> de </a:t>
            </a:r>
            <a:r>
              <a:rPr lang="en-US" b="1" dirty="0" err="1"/>
              <a:t>referencias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endParaRPr lang="es-MX" sz="2800" b="1" i="1" u="sng" dirty="0" smtClean="0"/>
          </a:p>
          <a:p>
            <a:pPr marL="0" indent="0" algn="ctr">
              <a:buNone/>
            </a:pPr>
            <a:r>
              <a:rPr lang="es-MX" sz="2800" b="1" i="1" u="sng" dirty="0" smtClean="0"/>
              <a:t>Ayudando </a:t>
            </a:r>
            <a:r>
              <a:rPr lang="es-MX" sz="2800" b="1" i="1" u="sng" dirty="0"/>
              <a:t>a los niños a que incluyan a niños con discapacidad</a:t>
            </a:r>
            <a:r>
              <a:rPr lang="es-MX" sz="2800" dirty="0"/>
              <a:t> es un manual para los maestros de niños, en el cual se ofrecen consejos y un plan de lecciones cortas, para ayudar a los grupos de niños a entender y acoger al niño con discapacidad.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2655611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81000"/>
            <a:ext cx="8534400" cy="61722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s-MX" sz="3000" b="1" dirty="0"/>
              <a:t>Consejos para incluir a los niños</a:t>
            </a:r>
            <a:endParaRPr lang="en-US" sz="3000" dirty="0"/>
          </a:p>
          <a:p>
            <a:pPr lvl="0"/>
            <a:endParaRPr lang="es-MX" dirty="0" smtClean="0"/>
          </a:p>
          <a:p>
            <a:pPr lvl="1"/>
            <a:r>
              <a:rPr lang="es-MX" dirty="0" smtClean="0"/>
              <a:t>Provea </a:t>
            </a:r>
            <a:r>
              <a:rPr lang="es-MX" dirty="0"/>
              <a:t>un ambiente cálido y acogedor en los programas de la iglesia y de la escuela para los niños con necesidades especiales. </a:t>
            </a:r>
            <a:endParaRPr lang="en-US" dirty="0"/>
          </a:p>
          <a:p>
            <a:pPr lvl="1"/>
            <a:r>
              <a:rPr lang="es-MX" dirty="0"/>
              <a:t>Es una forma maravillosa de mostrar que todo niño puede recibir las promesas de Dios y servir en su reino.</a:t>
            </a:r>
            <a:endParaRPr lang="en-US" dirty="0"/>
          </a:p>
          <a:p>
            <a:pPr lvl="1"/>
            <a:r>
              <a:rPr lang="es-MX" dirty="0"/>
              <a:t>Busque consejo y ayuda con la familia del niño.</a:t>
            </a:r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s-MX" sz="2400" dirty="0" smtClean="0"/>
              <a:t>Es </a:t>
            </a:r>
            <a:r>
              <a:rPr lang="es-MX" sz="2400" dirty="0"/>
              <a:t>natural tener algunos sentimientos de inquietud acerca de cómo trabajar con niños que tienen necesidades especiales, pero estos temores van a desaparecer rápidamente, a medida que adquiera experiencia.  Buscar el consejo y la ayuda de la familia del niño es el primer paso crítico.</a:t>
            </a:r>
            <a:endParaRPr lang="en-US" sz="2400" dirty="0"/>
          </a:p>
          <a:p>
            <a:pPr marL="0" indent="0">
              <a:buNone/>
            </a:pPr>
            <a:r>
              <a:rPr lang="es-MX" sz="2400" dirty="0"/>
              <a:t>La familia y otras personas con recursos dentro de la familia de su iglesia, pueden ayudar a enfrentar las necesidades del niño con sensibilidad.</a:t>
            </a:r>
            <a:endParaRPr lang="en-US" sz="2400" dirty="0"/>
          </a:p>
          <a:p>
            <a:endParaRPr lang="es-PE" sz="2400" dirty="0"/>
          </a:p>
        </p:txBody>
      </p:sp>
    </p:spTree>
    <p:extLst>
      <p:ext uri="{BB962C8B-B14F-4D97-AF65-F5344CB8AC3E}">
        <p14:creationId xmlns:p14="http://schemas.microsoft.com/office/powerpoint/2010/main" xmlns="" val="1310876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33400"/>
            <a:ext cx="8382000" cy="6096000"/>
          </a:xfrm>
        </p:spPr>
        <p:txBody>
          <a:bodyPr/>
          <a:lstStyle/>
          <a:p>
            <a:pPr marL="0" indent="0">
              <a:buNone/>
            </a:pPr>
            <a:r>
              <a:rPr lang="es-MX" b="1" dirty="0"/>
              <a:t>Más consejos. . .</a:t>
            </a:r>
            <a:endParaRPr lang="en-US" dirty="0"/>
          </a:p>
          <a:p>
            <a:pPr lvl="0"/>
            <a:endParaRPr lang="es-MX" dirty="0" smtClean="0"/>
          </a:p>
          <a:p>
            <a:pPr lvl="1"/>
            <a:r>
              <a:rPr lang="es-MX" dirty="0" smtClean="0"/>
              <a:t>La </a:t>
            </a:r>
            <a:r>
              <a:rPr lang="es-MX" dirty="0"/>
              <a:t>aceptación del niño con necesidades especiales le ayuda a ser aceptado por el grupo. </a:t>
            </a:r>
            <a:endParaRPr lang="en-US" dirty="0"/>
          </a:p>
          <a:p>
            <a:pPr lvl="1"/>
            <a:r>
              <a:rPr lang="es-MX" dirty="0"/>
              <a:t>Llegue a conocer al niño como una persona única – Pronto se dará cuenta que el niño tiene más similitudes que diferencias con otros niños. El contacto visual y una cálida sonrisa pueden comunicar una invitación abierta a conocerse. </a:t>
            </a:r>
            <a:endParaRPr lang="en-US" dirty="0"/>
          </a:p>
          <a:p>
            <a:pPr lvl="1"/>
            <a:r>
              <a:rPr lang="es-MX" dirty="0"/>
              <a:t>Use un lenguaje y actividades adecuados a la edad.</a:t>
            </a:r>
            <a:endParaRPr lang="en-US" dirty="0"/>
          </a:p>
          <a:p>
            <a:pPr lvl="1"/>
            <a:r>
              <a:rPr lang="es-MX" dirty="0"/>
              <a:t>No haga algo con el grupo que algún niño no tenga la oportunidad de hacerlo bien. </a:t>
            </a:r>
            <a:endParaRPr lang="en-US" dirty="0"/>
          </a:p>
          <a:p>
            <a:pPr marL="365760" lvl="1" indent="0">
              <a:buNone/>
            </a:pPr>
            <a:endParaRPr lang="es-P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22065" y="5181600"/>
            <a:ext cx="1651091" cy="156853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399" y="5508667"/>
            <a:ext cx="3879591" cy="1241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206024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33400"/>
            <a:ext cx="8686800" cy="60960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err="1" smtClean="0"/>
              <a:t>Otros</a:t>
            </a:r>
            <a:r>
              <a:rPr lang="en-US" b="1" dirty="0" smtClean="0"/>
              <a:t> </a:t>
            </a:r>
            <a:r>
              <a:rPr lang="en-US" b="1" dirty="0" err="1"/>
              <a:t>consejos</a:t>
            </a:r>
            <a:r>
              <a:rPr lang="en-US" b="1" dirty="0"/>
              <a:t> . . . </a:t>
            </a:r>
            <a:endParaRPr lang="en-US" dirty="0"/>
          </a:p>
          <a:p>
            <a:pPr lvl="1"/>
            <a:endParaRPr lang="es-MX" dirty="0" smtClean="0"/>
          </a:p>
          <a:p>
            <a:pPr lvl="1"/>
            <a:r>
              <a:rPr lang="es-MX" dirty="0" smtClean="0"/>
              <a:t>Respete </a:t>
            </a:r>
            <a:r>
              <a:rPr lang="es-MX" dirty="0"/>
              <a:t>la necesidad del niño de desarrollar su independencia; sea paciente y  elogie su mejor esfuerzo.</a:t>
            </a:r>
            <a:endParaRPr lang="en-US" dirty="0"/>
          </a:p>
          <a:p>
            <a:pPr lvl="1"/>
            <a:r>
              <a:rPr lang="es-MX" dirty="0"/>
              <a:t>Hable con todo el grupo acerca de cómo puede cada uno ser amable y cariñoso con una persona con necesidades especiales. </a:t>
            </a:r>
            <a:endParaRPr lang="en-US" dirty="0"/>
          </a:p>
          <a:p>
            <a:pPr lvl="1"/>
            <a:r>
              <a:rPr lang="es-MX" dirty="0"/>
              <a:t>Mantenga comunicación abierta y honesta entre usted y la familia del niño. </a:t>
            </a:r>
            <a:endParaRPr lang="en-US" dirty="0"/>
          </a:p>
          <a:p>
            <a:pPr marL="0" indent="0">
              <a:buNone/>
            </a:pPr>
            <a:r>
              <a:rPr lang="es-MX" b="1" dirty="0"/>
              <a:t> </a:t>
            </a:r>
            <a:endParaRPr lang="en-US" dirty="0"/>
          </a:p>
          <a:p>
            <a:pPr marL="0" indent="0">
              <a:buNone/>
            </a:pPr>
            <a:endParaRPr lang="es-P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95600" y="4191000"/>
            <a:ext cx="3746500" cy="2461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658896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57200"/>
            <a:ext cx="8458200" cy="60960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s-MX" b="1" dirty="0"/>
              <a:t>Problemas de aprendizaje</a:t>
            </a:r>
            <a:endParaRPr lang="en-US" dirty="0"/>
          </a:p>
          <a:p>
            <a:pPr marL="0" indent="0">
              <a:buNone/>
            </a:pPr>
            <a:endParaRPr lang="es-MX" sz="2400" dirty="0" smtClean="0"/>
          </a:p>
          <a:p>
            <a:pPr marL="0" indent="0">
              <a:buNone/>
            </a:pPr>
            <a:r>
              <a:rPr lang="es-MX" sz="2400" dirty="0" smtClean="0"/>
              <a:t>Los </a:t>
            </a:r>
            <a:r>
              <a:rPr lang="es-MX" sz="2400" dirty="0"/>
              <a:t>problemas de aprendizaje afectan la capacidad de una persona para escuchar, pensar, hablar, leer, escribir o hacer cálculos matemáticos.</a:t>
            </a:r>
            <a:endParaRPr lang="en-US" sz="2400" dirty="0"/>
          </a:p>
          <a:p>
            <a:pPr marL="0" indent="0">
              <a:buNone/>
            </a:pPr>
            <a:r>
              <a:rPr lang="es-MX" sz="2400" dirty="0"/>
              <a:t>Por lo tanto, los niños de </a:t>
            </a:r>
            <a:r>
              <a:rPr lang="es-MX" sz="2400" dirty="0" smtClean="0"/>
              <a:t>pre-escolar </a:t>
            </a:r>
            <a:r>
              <a:rPr lang="es-MX" sz="2400" dirty="0"/>
              <a:t>y jardín de infantes necesitan mucho estímulo y elogios, para que así puedan experimentar el gozo de aprender nuevas habilidades.</a:t>
            </a:r>
            <a:endParaRPr lang="en-US" sz="2400" dirty="0"/>
          </a:p>
          <a:p>
            <a:pPr lvl="1"/>
            <a:endParaRPr lang="es-MX" dirty="0" smtClean="0"/>
          </a:p>
          <a:p>
            <a:pPr lvl="1"/>
            <a:r>
              <a:rPr lang="es-MX" dirty="0" smtClean="0"/>
              <a:t>Evite </a:t>
            </a:r>
            <a:r>
              <a:rPr lang="es-MX" dirty="0"/>
              <a:t>poner a un niño en particular como centro de atención.</a:t>
            </a:r>
            <a:endParaRPr lang="en-US" dirty="0"/>
          </a:p>
          <a:p>
            <a:pPr lvl="1"/>
            <a:r>
              <a:rPr lang="es-MX" dirty="0"/>
              <a:t>Coloque a los niños en parejas para que se ayuden uno al otro en tareas que pudieran resultar difíciles para uno solo.</a:t>
            </a:r>
            <a:endParaRPr lang="en-US" dirty="0"/>
          </a:p>
          <a:p>
            <a:pPr lvl="1"/>
            <a:r>
              <a:rPr lang="es-MX" dirty="0"/>
              <a:t>Dé suficiente tiempo al niño con problemas de aprendizaje para que responda a una pregunta y preséntele guías visuales.</a:t>
            </a:r>
            <a:endParaRPr lang="en-US" dirty="0"/>
          </a:p>
          <a:p>
            <a:pPr marL="365760" lvl="1" indent="0">
              <a:buNone/>
            </a:pP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xmlns="" val="4007081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8610600" cy="58674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err="1"/>
              <a:t>Problemas</a:t>
            </a:r>
            <a:r>
              <a:rPr lang="en-US" b="1" dirty="0"/>
              <a:t> de </a:t>
            </a:r>
            <a:r>
              <a:rPr lang="en-US" b="1" dirty="0" err="1"/>
              <a:t>aprendizaje</a:t>
            </a:r>
            <a:r>
              <a:rPr lang="en-US" b="1" dirty="0"/>
              <a:t> </a:t>
            </a:r>
            <a:endParaRPr lang="en-US" dirty="0"/>
          </a:p>
          <a:p>
            <a:pPr lvl="1"/>
            <a:endParaRPr lang="es-MX" dirty="0" smtClean="0"/>
          </a:p>
          <a:p>
            <a:pPr lvl="1"/>
            <a:r>
              <a:rPr lang="es-MX" dirty="0" smtClean="0"/>
              <a:t>Repita </a:t>
            </a:r>
            <a:r>
              <a:rPr lang="es-MX" dirty="0"/>
              <a:t>las instrucciones o escríbalas en una pizarra.</a:t>
            </a:r>
            <a:endParaRPr lang="en-US" dirty="0"/>
          </a:p>
          <a:p>
            <a:pPr lvl="1"/>
            <a:r>
              <a:rPr lang="es-MX" dirty="0"/>
              <a:t>Divida las tareas en partes más pequeñas para los niños mayores.</a:t>
            </a:r>
            <a:endParaRPr lang="en-US" dirty="0"/>
          </a:p>
          <a:p>
            <a:pPr lvl="1"/>
            <a:r>
              <a:rPr lang="es-MX" dirty="0"/>
              <a:t>Presente variedad en las actividades.</a:t>
            </a:r>
            <a:endParaRPr lang="en-US" dirty="0"/>
          </a:p>
          <a:p>
            <a:pPr lvl="1"/>
            <a:r>
              <a:rPr lang="es-MX" dirty="0"/>
              <a:t>Proporcione ayuda a los niños más pequeños en las tareas que requieran coordinación ojo-mano.</a:t>
            </a:r>
            <a:endParaRPr lang="en-US" dirty="0"/>
          </a:p>
          <a:p>
            <a:pPr lvl="1"/>
            <a:r>
              <a:rPr lang="es-MX" dirty="0"/>
              <a:t>Introduzca puntos clave y repítalos al momento del resumen.</a:t>
            </a:r>
            <a:endParaRPr lang="en-US" dirty="0"/>
          </a:p>
          <a:p>
            <a:pPr marL="365760" lvl="1" indent="0">
              <a:buNone/>
            </a:pPr>
            <a:endParaRPr lang="es-P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0000" y="4648200"/>
            <a:ext cx="1381125" cy="198593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2618" y="5088320"/>
            <a:ext cx="1828800" cy="1340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83516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09600"/>
            <a:ext cx="8534400" cy="5867400"/>
          </a:xfrm>
        </p:spPr>
        <p:txBody>
          <a:bodyPr/>
          <a:lstStyle/>
          <a:p>
            <a:pPr marL="0" indent="0">
              <a:buNone/>
            </a:pPr>
            <a:r>
              <a:rPr lang="es-MX" b="1" dirty="0"/>
              <a:t>Trastornos de atención</a:t>
            </a:r>
            <a:endParaRPr lang="en-US" dirty="0"/>
          </a:p>
          <a:p>
            <a:pPr marL="0" indent="0">
              <a:buNone/>
            </a:pPr>
            <a:endParaRPr lang="es-MX" sz="2400" dirty="0" smtClean="0"/>
          </a:p>
          <a:p>
            <a:pPr marL="0" indent="0">
              <a:buNone/>
            </a:pPr>
            <a:r>
              <a:rPr lang="es-MX" sz="2400" dirty="0" smtClean="0"/>
              <a:t>Los </a:t>
            </a:r>
            <a:r>
              <a:rPr lang="es-MX" sz="2400" dirty="0"/>
              <a:t>términos Trastorno por Déficit de Atención (TDA) o Trastorno por Déficit de Atención e Hiperactividad (TDAH) pueden ser usados para describir la dificultad del niño para mantener la concentración.</a:t>
            </a:r>
            <a:endParaRPr lang="en-US" sz="2400" dirty="0"/>
          </a:p>
          <a:p>
            <a:pPr lvl="1"/>
            <a:endParaRPr lang="es-MX" dirty="0" smtClean="0"/>
          </a:p>
          <a:p>
            <a:pPr lvl="1"/>
            <a:r>
              <a:rPr lang="es-MX" dirty="0" smtClean="0"/>
              <a:t>Los </a:t>
            </a:r>
            <a:r>
              <a:rPr lang="es-MX" dirty="0"/>
              <a:t>niños con trastornos de atención pueden ser hiperactivos, se distraen fácilmente o son impulsivos.</a:t>
            </a:r>
            <a:endParaRPr lang="en-US" dirty="0"/>
          </a:p>
          <a:p>
            <a:pPr lvl="1"/>
            <a:r>
              <a:rPr lang="es-MX" dirty="0"/>
              <a:t>Las cosas que benefician a un niño que tiene trastornos de atención son las clases más pequeñas, salones más silenciosos, rutinas, pocas distracciones, compañeros que les ayuden.</a:t>
            </a:r>
            <a:endParaRPr lang="en-US" dirty="0"/>
          </a:p>
          <a:p>
            <a:pPr lvl="1"/>
            <a:r>
              <a:rPr lang="es-MX" dirty="0"/>
              <a:t>Establezca rutinas y patrones regulares.</a:t>
            </a:r>
            <a:endParaRPr lang="en-US" dirty="0"/>
          </a:p>
          <a:p>
            <a:pPr marL="365760" lvl="1" indent="0">
              <a:buNone/>
            </a:pP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xmlns="" val="747412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09600"/>
            <a:ext cx="8458200" cy="6019800"/>
          </a:xfrm>
        </p:spPr>
        <p:txBody>
          <a:bodyPr/>
          <a:lstStyle/>
          <a:p>
            <a:pPr marL="0" indent="0">
              <a:buNone/>
            </a:pPr>
            <a:r>
              <a:rPr lang="es-MX" b="1" dirty="0"/>
              <a:t>Trastornos de atención</a:t>
            </a:r>
            <a:endParaRPr lang="en-US" dirty="0"/>
          </a:p>
          <a:p>
            <a:pPr lvl="1"/>
            <a:endParaRPr lang="es-MX" dirty="0" smtClean="0"/>
          </a:p>
          <a:p>
            <a:pPr lvl="1"/>
            <a:endParaRPr lang="es-MX" dirty="0" smtClean="0"/>
          </a:p>
          <a:p>
            <a:pPr lvl="1"/>
            <a:r>
              <a:rPr lang="es-MX" dirty="0" smtClean="0"/>
              <a:t>Establezca </a:t>
            </a:r>
            <a:r>
              <a:rPr lang="es-MX" dirty="0"/>
              <a:t>instrucciones y reglas sencillas,  pero manténgase firme en que se cumplan. </a:t>
            </a:r>
            <a:endParaRPr lang="en-US" dirty="0"/>
          </a:p>
          <a:p>
            <a:pPr lvl="1"/>
            <a:r>
              <a:rPr lang="es-MX" dirty="0"/>
              <a:t>Mantenga contacto visual con los niños hiperactivos.</a:t>
            </a:r>
            <a:endParaRPr lang="en-US" dirty="0"/>
          </a:p>
          <a:p>
            <a:pPr lvl="1"/>
            <a:r>
              <a:rPr lang="es-MX" dirty="0"/>
              <a:t>Conserve una actitud positiva que ayude a que otros niños acepten también al niño hiperactivo.</a:t>
            </a:r>
            <a:endParaRPr lang="en-US" dirty="0"/>
          </a:p>
          <a:p>
            <a:pPr marL="365760" lvl="1" indent="0">
              <a:buNone/>
            </a:pPr>
            <a:endParaRPr lang="es-P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4019" y="4495800"/>
            <a:ext cx="1618089" cy="217286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69203" y="0"/>
            <a:ext cx="2549268" cy="1993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321139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33400"/>
            <a:ext cx="8610600" cy="6019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b="1" dirty="0"/>
              <a:t>Problemas mentales</a:t>
            </a:r>
            <a:endParaRPr lang="en-US" dirty="0"/>
          </a:p>
          <a:p>
            <a:pPr marL="0" indent="0">
              <a:buNone/>
            </a:pPr>
            <a:r>
              <a:rPr lang="es-MX" b="1" dirty="0"/>
              <a:t> </a:t>
            </a:r>
            <a:endParaRPr lang="en-US" dirty="0"/>
          </a:p>
          <a:p>
            <a:pPr lvl="1"/>
            <a:r>
              <a:rPr lang="es-MX" dirty="0"/>
              <a:t>El niño puede beneficiarse de un programa que haya sido diseñado especialmente para niños con problemas mentales. </a:t>
            </a:r>
            <a:endParaRPr lang="en-US" dirty="0"/>
          </a:p>
          <a:p>
            <a:pPr lvl="1"/>
            <a:r>
              <a:rPr lang="es-MX" dirty="0"/>
              <a:t>Existen sitios en la red, tales como Recursos Cristianos para una Fe Viva (</a:t>
            </a:r>
            <a:r>
              <a:rPr lang="es-MX" dirty="0" err="1"/>
              <a:t>Faith</a:t>
            </a:r>
            <a:r>
              <a:rPr lang="es-MX" dirty="0"/>
              <a:t> </a:t>
            </a:r>
            <a:r>
              <a:rPr lang="es-MX" dirty="0" err="1"/>
              <a:t>Alive</a:t>
            </a:r>
            <a:r>
              <a:rPr lang="es-MX" dirty="0"/>
              <a:t> Christian </a:t>
            </a:r>
            <a:r>
              <a:rPr lang="es-MX" dirty="0" err="1"/>
              <a:t>Resources</a:t>
            </a:r>
            <a:r>
              <a:rPr lang="es-MX" dirty="0"/>
              <a:t>) que tienen información, así como muestras de materiales de estudio. </a:t>
            </a:r>
            <a:endParaRPr lang="en-US" dirty="0"/>
          </a:p>
          <a:p>
            <a:pPr lvl="1"/>
            <a:r>
              <a:rPr lang="es-MX" dirty="0" smtClean="0"/>
              <a:t>Los </a:t>
            </a:r>
            <a:r>
              <a:rPr lang="es-MX" dirty="0"/>
              <a:t>niños mayores, en edad de escuela primaria, pueden beneficiarse más de un programa como el de Amistad (</a:t>
            </a:r>
            <a:r>
              <a:rPr lang="es-MX" dirty="0" err="1"/>
              <a:t>Friendship</a:t>
            </a:r>
            <a:r>
              <a:rPr lang="es-MX" dirty="0"/>
              <a:t>), que está diseñado  especialmente para niños con problemas mentales.</a:t>
            </a:r>
            <a:endParaRPr lang="en-US" dirty="0"/>
          </a:p>
          <a:p>
            <a:pPr lvl="1"/>
            <a:r>
              <a:rPr lang="es-MX" dirty="0" smtClean="0"/>
              <a:t>Presione </a:t>
            </a:r>
            <a:r>
              <a:rPr lang="es-MX" dirty="0"/>
              <a:t>aquí para visitar el sitio </a:t>
            </a:r>
            <a:r>
              <a:rPr lang="es-MX" u="sng" dirty="0">
                <a:hlinkClick r:id="rId2"/>
              </a:rPr>
              <a:t>www.faithaliveresources.org</a:t>
            </a:r>
            <a:r>
              <a:rPr lang="es-MX" dirty="0"/>
              <a:t>.</a:t>
            </a:r>
            <a:endParaRPr lang="en-US" dirty="0"/>
          </a:p>
          <a:p>
            <a:pPr marL="0" indent="0">
              <a:buNone/>
            </a:pPr>
            <a:r>
              <a:rPr lang="es-MX" dirty="0"/>
              <a:t> </a:t>
            </a:r>
            <a:endParaRPr lang="en-US" dirty="0"/>
          </a:p>
          <a:p>
            <a:pPr marL="0" indent="0">
              <a:buNone/>
            </a:pP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xmlns="" val="42547385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63</TotalTime>
  <Words>830</Words>
  <Application>Microsoft Office PowerPoint</Application>
  <PresentationFormat>On-screen Show (4:3)</PresentationFormat>
  <Paragraphs>78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Flow</vt:lpstr>
      <vt:lpstr>Como Involucrar a Niños con necesidades  Especiales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</dc:creator>
  <cp:lastModifiedBy>Veronica Carballo</cp:lastModifiedBy>
  <cp:revision>6</cp:revision>
  <dcterms:created xsi:type="dcterms:W3CDTF">2012-06-07T19:09:05Z</dcterms:created>
  <dcterms:modified xsi:type="dcterms:W3CDTF">2012-09-06T20:23:09Z</dcterms:modified>
</cp:coreProperties>
</file>